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12" Type="http://schemas.openxmlformats.org/officeDocument/2006/relationships/slide" Target="slides/slide7.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2f2851c91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2f2851c91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2f2851c91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2f2851c91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2f2851c919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2f2851c919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2f2851c919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2f2851c919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2f2851c919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2f2851c919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2f2851c919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2f2851c919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2f2851c919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2f2851c919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_uQqIGt3H2w" TargetMode="External"/><Relationship Id="rId4" Type="http://schemas.openxmlformats.org/officeDocument/2006/relationships/image" Target="../media/image7.jpg"/><Relationship Id="rId5" Type="http://schemas.openxmlformats.org/officeDocument/2006/relationships/hyperlink" Target="http://www.youtube.com/watch?v=EAq2tFvWrfc" TargetMode="External"/><Relationship Id="rId6"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youtube.com/watch?v=nxQ66-7sRP4" TargetMode="Externa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25" y="249575"/>
            <a:ext cx="9144000" cy="818400"/>
          </a:xfrm>
          <a:prstGeom prst="rect">
            <a:avLst/>
          </a:prstGeom>
          <a:solidFill>
            <a:srgbClr val="C9DAF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 name="Google Shape;55;p13"/>
          <p:cNvSpPr txBox="1"/>
          <p:nvPr/>
        </p:nvSpPr>
        <p:spPr>
          <a:xfrm>
            <a:off x="564600" y="213875"/>
            <a:ext cx="7804200" cy="88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300">
                <a:solidFill>
                  <a:srgbClr val="000000"/>
                </a:solidFill>
                <a:latin typeface="Calibri"/>
                <a:ea typeface="Calibri"/>
                <a:cs typeface="Calibri"/>
                <a:sym typeface="Calibri"/>
              </a:rPr>
              <a:t>What to expect at a pōwhiri for </a:t>
            </a:r>
            <a:r>
              <a:rPr lang="en-GB" sz="2300">
                <a:latin typeface="Calibri"/>
                <a:ea typeface="Calibri"/>
                <a:cs typeface="Calibri"/>
                <a:sym typeface="Calibri"/>
              </a:rPr>
              <a:t>new students and whānau at Kapakapanui School</a:t>
            </a:r>
            <a:endParaRPr sz="2300">
              <a:solidFill>
                <a:srgbClr val="000000"/>
              </a:solidFill>
              <a:latin typeface="Calibri"/>
              <a:ea typeface="Calibri"/>
              <a:cs typeface="Calibri"/>
              <a:sym typeface="Calibri"/>
            </a:endParaRPr>
          </a:p>
        </p:txBody>
      </p:sp>
      <p:sp>
        <p:nvSpPr>
          <p:cNvPr id="56" name="Google Shape;56;p13"/>
          <p:cNvSpPr txBox="1"/>
          <p:nvPr/>
        </p:nvSpPr>
        <p:spPr>
          <a:xfrm>
            <a:off x="152400" y="1188125"/>
            <a:ext cx="5231700" cy="3138300"/>
          </a:xfrm>
          <a:prstGeom prst="rect">
            <a:avLst/>
          </a:prstGeom>
          <a:noFill/>
          <a:ln>
            <a:noFill/>
          </a:ln>
        </p:spPr>
        <p:txBody>
          <a:bodyPr anchorCtr="0" anchor="t" bIns="91425" lIns="91425" spcFirstLastPara="1" rIns="91425" wrap="square" tIns="91425">
            <a:spAutoFit/>
          </a:bodyPr>
          <a:lstStyle/>
          <a:p>
            <a:pPr indent="0" lvl="0" marL="0" rtl="0" algn="l">
              <a:lnSpc>
                <a:spcPct val="138000"/>
              </a:lnSpc>
              <a:spcBef>
                <a:spcPts val="0"/>
              </a:spcBef>
              <a:spcAft>
                <a:spcPts val="0"/>
              </a:spcAft>
              <a:buNone/>
            </a:pPr>
            <a:r>
              <a:rPr lang="en-GB" sz="1800">
                <a:solidFill>
                  <a:schemeClr val="dk1"/>
                </a:solidFill>
              </a:rPr>
              <a:t>Staff and Ng</a:t>
            </a:r>
            <a:r>
              <a:rPr lang="en-GB" sz="1800">
                <a:solidFill>
                  <a:schemeClr val="dk1"/>
                </a:solidFill>
              </a:rPr>
              <a:t>ā hau e whā (kapa haka leaders) </a:t>
            </a:r>
            <a:r>
              <a:rPr lang="en-GB" sz="1800">
                <a:solidFill>
                  <a:schemeClr val="dk1"/>
                </a:solidFill>
              </a:rPr>
              <a:t>will arrive early and go to the school hall. They will be inside at the start of the pōwhiri. The front row (paepae) is reserved for the Principal, and speakers. Staff and student leaders will have seats behind the speakers. The tangata whenua (hosts)  will stand while the manuhiri (visitors) come in.</a:t>
            </a:r>
            <a:endParaRPr sz="1800"/>
          </a:p>
        </p:txBody>
      </p:sp>
      <p:pic>
        <p:nvPicPr>
          <p:cNvPr id="57" name="Google Shape;57;p13"/>
          <p:cNvPicPr preferRelativeResize="0"/>
          <p:nvPr/>
        </p:nvPicPr>
        <p:blipFill>
          <a:blip r:embed="rId3">
            <a:alphaModFix/>
          </a:blip>
          <a:stretch>
            <a:fillRect/>
          </a:stretch>
        </p:blipFill>
        <p:spPr>
          <a:xfrm>
            <a:off x="5548825" y="1539750"/>
            <a:ext cx="3455101" cy="25913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p:nvPr/>
        </p:nvSpPr>
        <p:spPr>
          <a:xfrm>
            <a:off x="2050" y="443900"/>
            <a:ext cx="9144000" cy="5727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 name="Google Shape;63;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320"/>
              <a:t>Pōwhiri starts at 9.15am so try to arrive by 9am</a:t>
            </a:r>
            <a:endParaRPr sz="2320"/>
          </a:p>
        </p:txBody>
      </p:sp>
      <p:sp>
        <p:nvSpPr>
          <p:cNvPr id="64" name="Google Shape;64;p14"/>
          <p:cNvSpPr txBox="1"/>
          <p:nvPr>
            <p:ph idx="1" type="body"/>
          </p:nvPr>
        </p:nvSpPr>
        <p:spPr>
          <a:xfrm>
            <a:off x="311700" y="1152475"/>
            <a:ext cx="5223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solidFill>
                  <a:schemeClr val="dk1"/>
                </a:solidFill>
              </a:rPr>
              <a:t>New students and any whānau who wish to attend will gather at the waharoa by the school office. There will be a small group of senior students that will walk with you and also karanga and mihi (speak) on </a:t>
            </a:r>
            <a:r>
              <a:rPr lang="en-GB">
                <a:solidFill>
                  <a:schemeClr val="dk1"/>
                </a:solidFill>
              </a:rPr>
              <a:t>your</a:t>
            </a:r>
            <a:r>
              <a:rPr lang="en-GB">
                <a:solidFill>
                  <a:schemeClr val="dk1"/>
                </a:solidFill>
              </a:rPr>
              <a:t> behalf.</a:t>
            </a:r>
            <a:endParaRPr>
              <a:solidFill>
                <a:schemeClr val="dk1"/>
              </a:solidFill>
            </a:endParaRPr>
          </a:p>
        </p:txBody>
      </p:sp>
      <p:pic>
        <p:nvPicPr>
          <p:cNvPr id="65" name="Google Shape;65;p14"/>
          <p:cNvPicPr preferRelativeResize="0"/>
          <p:nvPr/>
        </p:nvPicPr>
        <p:blipFill>
          <a:blip r:embed="rId3">
            <a:alphaModFix/>
          </a:blip>
          <a:stretch>
            <a:fillRect/>
          </a:stretch>
        </p:blipFill>
        <p:spPr>
          <a:xfrm>
            <a:off x="5688000" y="1170125"/>
            <a:ext cx="3303600" cy="218863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p:nvPr/>
        </p:nvSpPr>
        <p:spPr>
          <a:xfrm>
            <a:off x="2050" y="443900"/>
            <a:ext cx="9144000" cy="5727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Entry</a:t>
            </a:r>
            <a:endParaRPr/>
          </a:p>
        </p:txBody>
      </p:sp>
      <p:sp>
        <p:nvSpPr>
          <p:cNvPr id="72" name="Google Shape;72;p15"/>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solidFill>
                  <a:schemeClr val="dk1"/>
                </a:solidFill>
              </a:rPr>
              <a:t>A karanga (woman's call) from the tangata whenua will signal the start of the pōwhiri. The karanga will go for a long time as everyone walks in. It is a welcoming message. A haka p</a:t>
            </a:r>
            <a:r>
              <a:rPr lang="en-GB">
                <a:solidFill>
                  <a:schemeClr val="dk1"/>
                </a:solidFill>
              </a:rPr>
              <a:t>ō</a:t>
            </a:r>
            <a:r>
              <a:rPr lang="en-GB">
                <a:solidFill>
                  <a:schemeClr val="dk1"/>
                </a:solidFill>
              </a:rPr>
              <a:t>whiri will also follow this.</a:t>
            </a:r>
            <a:endParaRPr>
              <a:solidFill>
                <a:schemeClr val="dk1"/>
              </a:solidFill>
            </a:endParaRPr>
          </a:p>
        </p:txBody>
      </p:sp>
      <p:pic>
        <p:nvPicPr>
          <p:cNvPr id="73" name="Google Shape;73;p15"/>
          <p:cNvPicPr preferRelativeResize="0"/>
          <p:nvPr/>
        </p:nvPicPr>
        <p:blipFill>
          <a:blip r:embed="rId3">
            <a:alphaModFix/>
          </a:blip>
          <a:stretch>
            <a:fillRect/>
          </a:stretch>
        </p:blipFill>
        <p:spPr>
          <a:xfrm>
            <a:off x="4822775" y="1490750"/>
            <a:ext cx="3827000" cy="25353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idx="1" type="body"/>
          </p:nvPr>
        </p:nvSpPr>
        <p:spPr>
          <a:xfrm>
            <a:off x="311700" y="484825"/>
            <a:ext cx="5403300" cy="43278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Clr>
                <a:schemeClr val="dk1"/>
              </a:buClr>
              <a:buSzPts val="1018"/>
              <a:buFont typeface="Arial"/>
              <a:buNone/>
            </a:pPr>
            <a:r>
              <a:rPr lang="en-GB">
                <a:solidFill>
                  <a:schemeClr val="dk1"/>
                </a:solidFill>
              </a:rPr>
              <a:t>As the manuhiri enter the hall, student leaders and any adults who wish to may hongi (Māori greeting) with the tangata whenua seated at the pae tapu (front seats).</a:t>
            </a:r>
            <a:endParaRPr>
              <a:solidFill>
                <a:schemeClr val="dk1"/>
              </a:solidFill>
            </a:endParaRPr>
          </a:p>
          <a:p>
            <a:pPr indent="0" lvl="0" marL="0" rtl="0" algn="l">
              <a:lnSpc>
                <a:spcPct val="105000"/>
              </a:lnSpc>
              <a:spcBef>
                <a:spcPts val="1200"/>
              </a:spcBef>
              <a:spcAft>
                <a:spcPts val="0"/>
              </a:spcAft>
              <a:buClr>
                <a:schemeClr val="dk1"/>
              </a:buClr>
              <a:buSzPts val="1018"/>
              <a:buFont typeface="Arial"/>
              <a:buNone/>
            </a:pPr>
            <a:r>
              <a:t/>
            </a:r>
            <a:endParaRPr>
              <a:solidFill>
                <a:schemeClr val="dk1"/>
              </a:solidFill>
            </a:endParaRPr>
          </a:p>
          <a:p>
            <a:pPr indent="0" lvl="0" marL="0" rtl="0" algn="l">
              <a:lnSpc>
                <a:spcPct val="105000"/>
              </a:lnSpc>
              <a:spcBef>
                <a:spcPts val="1200"/>
              </a:spcBef>
              <a:spcAft>
                <a:spcPts val="1200"/>
              </a:spcAft>
              <a:buSzPts val="1018"/>
              <a:buNone/>
            </a:pPr>
            <a:r>
              <a:rPr lang="en-GB">
                <a:solidFill>
                  <a:schemeClr val="dk1"/>
                </a:solidFill>
              </a:rPr>
              <a:t>Once inside, parents and whānau should take any available seats, except for the front row, which is reserved for the speakers. These seats are just inside the hall. Once everyone is inside, there will be an invitation to sit—please wait until this invitation before sitting. Most students will need to sit on the floor of the hall.</a:t>
            </a:r>
            <a:endParaRPr>
              <a:solidFill>
                <a:schemeClr val="dk1"/>
              </a:solidFill>
            </a:endParaRPr>
          </a:p>
        </p:txBody>
      </p:sp>
      <p:pic>
        <p:nvPicPr>
          <p:cNvPr id="79" name="Google Shape;79;p16"/>
          <p:cNvPicPr preferRelativeResize="0"/>
          <p:nvPr/>
        </p:nvPicPr>
        <p:blipFill>
          <a:blip r:embed="rId3">
            <a:alphaModFix/>
          </a:blip>
          <a:stretch>
            <a:fillRect/>
          </a:stretch>
        </p:blipFill>
        <p:spPr>
          <a:xfrm>
            <a:off x="5879775" y="1003500"/>
            <a:ext cx="3124200" cy="2343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idx="1" type="body"/>
          </p:nvPr>
        </p:nvSpPr>
        <p:spPr>
          <a:xfrm>
            <a:off x="197100" y="182475"/>
            <a:ext cx="5202000" cy="4735500"/>
          </a:xfrm>
          <a:prstGeom prst="rect">
            <a:avLst/>
          </a:prstGeom>
        </p:spPr>
        <p:txBody>
          <a:bodyPr anchorCtr="0" anchor="t" bIns="91425" lIns="91425" spcFirstLastPara="1" rIns="91425" wrap="square" tIns="91425">
            <a:normAutofit lnSpcReduction="10000"/>
          </a:bodyPr>
          <a:lstStyle/>
          <a:p>
            <a:pPr indent="0" lvl="0" marL="0" rtl="0" algn="l">
              <a:spcBef>
                <a:spcPts val="1200"/>
              </a:spcBef>
              <a:spcAft>
                <a:spcPts val="0"/>
              </a:spcAft>
              <a:buClr>
                <a:schemeClr val="dk1"/>
              </a:buClr>
              <a:buSzPts val="1100"/>
              <a:buFont typeface="Arial"/>
              <a:buNone/>
            </a:pPr>
            <a:r>
              <a:rPr lang="en-GB">
                <a:solidFill>
                  <a:schemeClr val="dk1"/>
                </a:solidFill>
              </a:rPr>
              <a:t>Next will be the mihi (speeches), which will be delivered in te reo Māori. The first mihi will come from the tangata whenua (hosts), with a senior student speaking. After the speech, the tangata whenua will stand and sing a waiata (</a:t>
            </a:r>
            <a:r>
              <a:rPr i="1" lang="en-GB">
                <a:solidFill>
                  <a:schemeClr val="dk1"/>
                </a:solidFill>
              </a:rPr>
              <a:t>Whakataka Te Hau).</a:t>
            </a:r>
            <a:endParaRPr i="1">
              <a:solidFill>
                <a:schemeClr val="dk1"/>
              </a:solidFill>
            </a:endParaRPr>
          </a:p>
          <a:p>
            <a:pPr indent="0" lvl="0" marL="0" rtl="0" algn="l">
              <a:spcBef>
                <a:spcPts val="1200"/>
              </a:spcBef>
              <a:spcAft>
                <a:spcPts val="0"/>
              </a:spcAft>
              <a:buClr>
                <a:schemeClr val="dk1"/>
              </a:buClr>
              <a:buSzPts val="1100"/>
              <a:buFont typeface="Arial"/>
              <a:buNone/>
            </a:pPr>
            <a:r>
              <a:rPr lang="en-GB">
                <a:solidFill>
                  <a:schemeClr val="dk1"/>
                </a:solidFill>
              </a:rPr>
              <a:t>The second mihi will be given by Mr. Vidulich (Principal). Following his speech, the tangata whenua will again stand and sing a waiata (</a:t>
            </a:r>
            <a:r>
              <a:rPr i="1" lang="en-GB">
                <a:solidFill>
                  <a:schemeClr val="dk1"/>
                </a:solidFill>
              </a:rPr>
              <a:t>Tūtira Mai).</a:t>
            </a:r>
            <a:endParaRPr i="1">
              <a:solidFill>
                <a:schemeClr val="dk1"/>
              </a:solidFill>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descr="We do not own the rights to this song. It is used as a teaching learning resource." id="85" name="Google Shape;85;p17" title="Whakataka te Hau">
            <a:hlinkClick r:id="rId3"/>
          </p:cNvPr>
          <p:cNvPicPr preferRelativeResize="0"/>
          <p:nvPr/>
        </p:nvPicPr>
        <p:blipFill>
          <a:blip r:embed="rId4">
            <a:alphaModFix/>
          </a:blip>
          <a:stretch>
            <a:fillRect/>
          </a:stretch>
        </p:blipFill>
        <p:spPr>
          <a:xfrm>
            <a:off x="5680025" y="182475"/>
            <a:ext cx="3048000" cy="1714500"/>
          </a:xfrm>
          <a:prstGeom prst="rect">
            <a:avLst/>
          </a:prstGeom>
          <a:noFill/>
          <a:ln>
            <a:noFill/>
          </a:ln>
        </p:spPr>
      </p:pic>
      <p:pic>
        <p:nvPicPr>
          <p:cNvPr descr="Canon Wi Huata composed the song &quot;Tūtira Mai Ngā Iwi&quot; during a family gathering at Lake Tūtira, north of Napier. He shared its significance with his children, narrating how this location symbolised unity among the iwi or tribe in the past. After World War 2, he employed this song as a means to advocate for unity among diverse cultures.  Tūtira Mai Ngā Iwi has gained in popularity particularly at sporting events as another New Zealand anthem.&#10;&#10;This version of Tūtira Mai Ngā Iwi is performed by the Hono Collective featuring Hikawai Te Nahu.&#10;&#10;Links:&#10;Try our karaoke version for solo or group singing. If you plan to make your own recording, you can use this as a backing track. Please credit Waiata Māori as the source.  https://youtu.be/jeHgbWhWLCI&#10;Apple Music - coming soon&#10;Spotify - coming soon&#10;Linktree - https://linktr.ee/waiatamaori&#10;&#10;www.waiatamaori.nz &#10;&#10;Lyrics:&#10;Tūtira mai ngā iwi&#10;Line up together people&#10;Tātou, tātou e&#10;All of us, all of us&#10;Tūtira mai ngā iwi&#10;Line up together people&#10;Tātou, tātou e&#10;All of us, all of us&#10;Whāia te māramatanga&#10;Seek after knowledge&#10;Me te aroha, e ngā iwi!&#10;And love of others - everybody!&#10;Kia tapatahi&#10;Be united&#10;Kia kotahi rā.&#10;Be as one&#10;Tātou, tātou e.&#10;All of us, all of us &#10;&#10;Tūtira mai ngā iwi&#10;Line up together people&#10;Tātou, tātou e&#10;All of us, all of us&#10;Tūtira mai ngā iwi&#10;Line up together people&#10;Tātou, tātou e&#10;All of us, all of us&#10;Whāia te māramatanga&#10;Seek after knowledge&#10;Me te aroha, e ngā iwi!&#10;And love of others - everybody!&#10;Kia tapatahi&#10;Be united&#10;Kia kotahi rā.&#10;Be as one&#10;Tātou, tātou e.&#10;All of us, all of us &#10;Hī aue hi!&#10;&#10;Performers:&#10;Hono Collective featuring Hikawai Te Nahu&#10;&#10;Composer:&#10;Canon Wi Huata&#10;&#10;Music and Production:&#10;Hikawai Te Nahu - Guitar&#10;Abraham Kunin&#10;&#10;Produced by Bradley Walker &#10;Kōtuku Records and Adrenalin Group&#10;&#10;Video by SupaVision www.supavision.co.nz &#10;&#10;While every effort is made to have this information correct, we cannot guarantee accuracy." id="86" name="Google Shape;86;p17" title="Tūtira Mai Ngā Iwi - Lyrics Video - Waiata Māori Song">
            <a:hlinkClick r:id="rId5"/>
          </p:cNvPr>
          <p:cNvPicPr preferRelativeResize="0"/>
          <p:nvPr/>
        </p:nvPicPr>
        <p:blipFill>
          <a:blip r:embed="rId6">
            <a:alphaModFix/>
          </a:blip>
          <a:stretch>
            <a:fillRect/>
          </a:stretch>
        </p:blipFill>
        <p:spPr>
          <a:xfrm>
            <a:off x="5762050" y="2395300"/>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idx="1" type="body"/>
          </p:nvPr>
        </p:nvSpPr>
        <p:spPr>
          <a:xfrm>
            <a:off x="206425" y="189950"/>
            <a:ext cx="4180500" cy="3416400"/>
          </a:xfrm>
          <a:prstGeom prst="rect">
            <a:avLst/>
          </a:prstGeom>
        </p:spPr>
        <p:txBody>
          <a:bodyPr anchorCtr="0" anchor="t" bIns="91425" lIns="91425" spcFirstLastPara="1" rIns="91425" wrap="square" tIns="91425">
            <a:normAutofit lnSpcReduction="20000"/>
          </a:bodyPr>
          <a:lstStyle/>
          <a:p>
            <a:pPr indent="0" lvl="0" marL="0" rtl="0" algn="l">
              <a:spcBef>
                <a:spcPts val="1200"/>
              </a:spcBef>
              <a:spcAft>
                <a:spcPts val="0"/>
              </a:spcAft>
              <a:buClr>
                <a:schemeClr val="dk1"/>
              </a:buClr>
              <a:buSzPts val="1100"/>
              <a:buFont typeface="Arial"/>
              <a:buNone/>
            </a:pPr>
            <a:r>
              <a:rPr lang="en-GB">
                <a:solidFill>
                  <a:schemeClr val="dk1"/>
                </a:solidFill>
              </a:rPr>
              <a:t>Next, the speaker from the manuhiri (visitors) will stand and speak. When he finishes, all the manuhiri will stand and sing the waiata </a:t>
            </a:r>
            <a:r>
              <a:rPr i="1" lang="en-GB">
                <a:solidFill>
                  <a:schemeClr val="dk1"/>
                </a:solidFill>
              </a:rPr>
              <a:t>Te Aroha.</a:t>
            </a:r>
            <a:endParaRPr i="1">
              <a:solidFill>
                <a:schemeClr val="dk1"/>
              </a:solidFill>
            </a:endParaRPr>
          </a:p>
          <a:p>
            <a:pPr indent="0" lvl="0" marL="0" rtl="0" algn="l">
              <a:spcBef>
                <a:spcPts val="1200"/>
              </a:spcBef>
              <a:spcAft>
                <a:spcPts val="0"/>
              </a:spcAft>
              <a:buClr>
                <a:schemeClr val="dk1"/>
              </a:buClr>
              <a:buSzPts val="1100"/>
              <a:buFont typeface="Arial"/>
              <a:buNone/>
            </a:pPr>
            <a:r>
              <a:rPr lang="en-GB">
                <a:solidFill>
                  <a:schemeClr val="dk1"/>
                </a:solidFill>
              </a:rPr>
              <a:t>If you would like to speak at the pōwhiri (males only), please let us know before it begins—you are more than welcome to stand and mihi.</a:t>
            </a:r>
            <a:endParaRPr>
              <a:solidFill>
                <a:schemeClr val="dk1"/>
              </a:solidFill>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descr=" " id="92" name="Google Shape;92;p18" title="Te Aroha">
            <a:hlinkClick r:id="rId3"/>
          </p:cNvPr>
          <p:cNvPicPr preferRelativeResize="0"/>
          <p:nvPr/>
        </p:nvPicPr>
        <p:blipFill>
          <a:blip r:embed="rId4">
            <a:alphaModFix/>
          </a:blip>
          <a:stretch>
            <a:fillRect/>
          </a:stretch>
        </p:blipFill>
        <p:spPr>
          <a:xfrm>
            <a:off x="4572000" y="189950"/>
            <a:ext cx="4092300" cy="2301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nvSpPr>
        <p:spPr>
          <a:xfrm>
            <a:off x="0" y="0"/>
            <a:ext cx="5278800" cy="3472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GB" sz="1800">
                <a:solidFill>
                  <a:schemeClr val="dk1"/>
                </a:solidFill>
              </a:rPr>
              <a:t>Next, Matua Ngatai will mihi (speak) as the closing speaker. Once he has finished, the tangata whenua will stand and sing our school waiata, </a:t>
            </a:r>
            <a:r>
              <a:rPr i="1" lang="en-GB" sz="1800">
                <a:solidFill>
                  <a:schemeClr val="dk1"/>
                </a:solidFill>
              </a:rPr>
              <a:t>Mauri Ora.</a:t>
            </a:r>
            <a:endParaRPr i="1" sz="1800">
              <a:solidFill>
                <a:schemeClr val="dk1"/>
              </a:solidFill>
            </a:endParaRPr>
          </a:p>
          <a:p>
            <a:pPr indent="0" lvl="0" marL="0" rtl="0" algn="l">
              <a:lnSpc>
                <a:spcPct val="115000"/>
              </a:lnSpc>
              <a:spcBef>
                <a:spcPts val="1200"/>
              </a:spcBef>
              <a:spcAft>
                <a:spcPts val="0"/>
              </a:spcAft>
              <a:buNone/>
            </a:pPr>
            <a:r>
              <a:rPr lang="en-GB" sz="1800">
                <a:solidFill>
                  <a:schemeClr val="dk1"/>
                </a:solidFill>
              </a:rPr>
              <a:t>After </a:t>
            </a:r>
            <a:r>
              <a:rPr lang="en-GB" sz="1800">
                <a:solidFill>
                  <a:schemeClr val="dk1"/>
                </a:solidFill>
              </a:rPr>
              <a:t>the formalities</a:t>
            </a:r>
            <a:r>
              <a:rPr lang="en-GB" sz="1800">
                <a:solidFill>
                  <a:schemeClr val="dk1"/>
                </a:solidFill>
              </a:rPr>
              <a:t>, Mr. Vidulich will speak in English and explain what happens next. </a:t>
            </a:r>
            <a:endParaRPr sz="1800">
              <a:solidFill>
                <a:schemeClr val="dk1"/>
              </a:solidFill>
            </a:endParaRPr>
          </a:p>
          <a:p>
            <a:pPr indent="0" lvl="0" marL="0" rtl="0" algn="l">
              <a:lnSpc>
                <a:spcPct val="115000"/>
              </a:lnSpc>
              <a:spcBef>
                <a:spcPts val="1200"/>
              </a:spcBef>
              <a:spcAft>
                <a:spcPts val="0"/>
              </a:spcAft>
              <a:buNone/>
            </a:pPr>
            <a:r>
              <a:rPr lang="en-GB" sz="1800">
                <a:solidFill>
                  <a:schemeClr val="dk1"/>
                </a:solidFill>
              </a:rPr>
              <a:t>Parents and whānau</a:t>
            </a:r>
            <a:r>
              <a:rPr lang="en-GB" sz="1800">
                <a:solidFill>
                  <a:schemeClr val="dk1"/>
                </a:solidFill>
              </a:rPr>
              <a:t> are then invited to the staffroom for light refreshments</a:t>
            </a:r>
            <a:endParaRPr sz="1800">
              <a:solidFill>
                <a:schemeClr val="dk1"/>
              </a:solidFill>
            </a:endParaRPr>
          </a:p>
          <a:p>
            <a:pPr indent="0" lvl="0" marL="0" rtl="0" algn="l">
              <a:lnSpc>
                <a:spcPct val="115000"/>
              </a:lnSpc>
              <a:spcBef>
                <a:spcPts val="1200"/>
              </a:spcBef>
              <a:spcAft>
                <a:spcPts val="1200"/>
              </a:spcAft>
              <a:buNone/>
            </a:pPr>
            <a:r>
              <a:t/>
            </a:r>
            <a:endParaRPr sz="1800">
              <a:solidFill>
                <a:schemeClr val="dk1"/>
              </a:solidFill>
            </a:endParaRPr>
          </a:p>
        </p:txBody>
      </p:sp>
      <p:pic>
        <p:nvPicPr>
          <p:cNvPr id="98" name="Google Shape;98;p19"/>
          <p:cNvPicPr preferRelativeResize="0"/>
          <p:nvPr/>
        </p:nvPicPr>
        <p:blipFill>
          <a:blip r:embed="rId3">
            <a:alphaModFix/>
          </a:blip>
          <a:stretch>
            <a:fillRect/>
          </a:stretch>
        </p:blipFill>
        <p:spPr>
          <a:xfrm>
            <a:off x="5443525" y="633450"/>
            <a:ext cx="3560400" cy="2670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